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0"/>
  </p:normalViewPr>
  <p:slideViewPr>
    <p:cSldViewPr snapToGrid="0" snapToObjects="1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marksizam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bojan</a:t>
            </a:r>
            <a:r>
              <a:rPr lang="en-US" dirty="0"/>
              <a:t> </a:t>
            </a:r>
            <a:r>
              <a:rPr lang="en-US" dirty="0" err="1"/>
              <a:t>vranić</a:t>
            </a:r>
            <a:endParaRPr lang="en-US" dirty="0"/>
          </a:p>
        </p:txBody>
      </p:sp>
      <p:pic>
        <p:nvPicPr>
          <p:cNvPr id="4" name="Uvod" descr="Uvod">
            <a:hlinkClick r:id="" action="ppaction://media"/>
            <a:extLst>
              <a:ext uri="{FF2B5EF4-FFF2-40B4-BE49-F238E27FC236}">
                <a16:creationId xmlns:a16="http://schemas.microsoft.com/office/drawing/2014/main" id="{E615C835-1FB1-6244-A2EB-8A9EB55CC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Rečnik</a:t>
            </a:r>
            <a:r>
              <a:rPr lang="en-US" dirty="0"/>
              <a:t> </a:t>
            </a:r>
            <a:r>
              <a:rPr lang="en-US" dirty="0" err="1"/>
              <a:t>klasičnog</a:t>
            </a:r>
            <a:r>
              <a:rPr lang="en-US" dirty="0"/>
              <a:t> </a:t>
            </a:r>
            <a:r>
              <a:rPr lang="en-US" dirty="0" err="1"/>
              <a:t>Marksizma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Materijalizam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shvatanje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kome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stvarno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osnovu</a:t>
            </a:r>
            <a:r>
              <a:rPr lang="en-US" dirty="0"/>
              <a:t> u </a:t>
            </a:r>
            <a:r>
              <a:rPr lang="en-US" dirty="0" err="1"/>
              <a:t>fizičkim</a:t>
            </a:r>
            <a:r>
              <a:rPr lang="en-US" dirty="0"/>
              <a:t> </a:t>
            </a:r>
            <a:r>
              <a:rPr lang="en-US" dirty="0" err="1"/>
              <a:t>svojstvima</a:t>
            </a:r>
            <a:r>
              <a:rPr lang="en-US" dirty="0"/>
              <a:t>;</a:t>
            </a:r>
          </a:p>
          <a:p>
            <a:r>
              <a:rPr lang="en-US" dirty="0" err="1">
                <a:solidFill>
                  <a:srgbClr val="C00000"/>
                </a:solidFill>
              </a:rPr>
              <a:t>Istorijski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materijalizam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– </a:t>
            </a:r>
            <a:r>
              <a:rPr lang="en-US" dirty="0" err="1"/>
              <a:t>istorija</a:t>
            </a:r>
            <a:r>
              <a:rPr lang="en-US" dirty="0"/>
              <a:t> se </a:t>
            </a:r>
            <a:r>
              <a:rPr lang="en-US" dirty="0" err="1"/>
              <a:t>odvija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zakonima</a:t>
            </a:r>
            <a:r>
              <a:rPr lang="en-US" dirty="0"/>
              <a:t> </a:t>
            </a:r>
            <a:r>
              <a:rPr lang="en-US" dirty="0" err="1"/>
              <a:t>materijalne</a:t>
            </a:r>
            <a:r>
              <a:rPr lang="en-US" dirty="0"/>
              <a:t> </a:t>
            </a:r>
            <a:r>
              <a:rPr lang="en-US" dirty="0" err="1"/>
              <a:t>proizvodnje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chemeClr val="accent1"/>
                </a:solidFill>
              </a:rPr>
              <a:t>Društveno-ekonomske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formacije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</a:t>
            </a:r>
            <a:r>
              <a:rPr lang="en-US" dirty="0" err="1"/>
              <a:t>istorijske</a:t>
            </a:r>
            <a:r>
              <a:rPr lang="en-US" dirty="0"/>
              <a:t> </a:t>
            </a:r>
            <a:r>
              <a:rPr lang="en-US" dirty="0" err="1"/>
              <a:t>epohe</a:t>
            </a:r>
            <a:r>
              <a:rPr lang="en-US" dirty="0"/>
              <a:t> (</a:t>
            </a:r>
            <a:r>
              <a:rPr lang="en-US" dirty="0" err="1"/>
              <a:t>robovlasništvo</a:t>
            </a:r>
            <a:r>
              <a:rPr lang="en-US" dirty="0"/>
              <a:t>, </a:t>
            </a:r>
            <a:r>
              <a:rPr lang="en-US" dirty="0" err="1"/>
              <a:t>feudalizam</a:t>
            </a:r>
            <a:r>
              <a:rPr lang="en-US" dirty="0"/>
              <a:t>, </a:t>
            </a:r>
            <a:r>
              <a:rPr lang="en-US" dirty="0" err="1"/>
              <a:t>kapitalizam</a:t>
            </a:r>
            <a:r>
              <a:rPr lang="mr-IN" dirty="0"/>
              <a:t>…</a:t>
            </a:r>
            <a:r>
              <a:rPr lang="en-US" dirty="0"/>
              <a:t>);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Klase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trajne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strukture</a:t>
            </a:r>
            <a:r>
              <a:rPr lang="en-US" dirty="0"/>
              <a:t>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Buržoazija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</a:t>
            </a:r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industrijalci</a:t>
            </a:r>
            <a:r>
              <a:rPr lang="en-US" dirty="0"/>
              <a:t>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Proleteri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</a:t>
            </a:r>
            <a:r>
              <a:rPr lang="en-US" dirty="0" err="1"/>
              <a:t>osiromašeni</a:t>
            </a:r>
            <a:r>
              <a:rPr lang="en-US" dirty="0"/>
              <a:t> I </a:t>
            </a:r>
            <a:r>
              <a:rPr lang="en-US" dirty="0" err="1"/>
              <a:t>obespravljani</a:t>
            </a:r>
            <a:r>
              <a:rPr lang="en-US" dirty="0"/>
              <a:t> </a:t>
            </a:r>
            <a:r>
              <a:rPr lang="en-US" dirty="0" err="1"/>
              <a:t>radnici</a:t>
            </a:r>
            <a:r>
              <a:rPr lang="en-US" dirty="0"/>
              <a:t>;</a:t>
            </a:r>
          </a:p>
          <a:p>
            <a:r>
              <a:rPr lang="en-US" dirty="0">
                <a:solidFill>
                  <a:schemeClr val="accent1"/>
                </a:solidFill>
              </a:rPr>
              <a:t>Lump-</a:t>
            </a:r>
            <a:r>
              <a:rPr lang="en-US" dirty="0" err="1">
                <a:solidFill>
                  <a:schemeClr val="accent1"/>
                </a:solidFill>
              </a:rPr>
              <a:t>proleterijat</a:t>
            </a:r>
            <a:r>
              <a:rPr lang="en-US" dirty="0"/>
              <a:t> – </a:t>
            </a:r>
            <a:r>
              <a:rPr lang="en-US" dirty="0" err="1"/>
              <a:t>radnici</a:t>
            </a:r>
            <a:r>
              <a:rPr lang="en-US" dirty="0"/>
              <a:t> (I </a:t>
            </a:r>
            <a:r>
              <a:rPr lang="en-US" dirty="0" err="1"/>
              <a:t>seljaci</a:t>
            </a:r>
            <a:r>
              <a:rPr lang="en-US" dirty="0"/>
              <a:t>)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prihvatili</a:t>
            </a:r>
            <a:r>
              <a:rPr lang="en-US" dirty="0"/>
              <a:t> </a:t>
            </a:r>
            <a:r>
              <a:rPr lang="en-US" dirty="0" err="1"/>
              <a:t>kapitalizam</a:t>
            </a:r>
            <a:r>
              <a:rPr lang="en-US" dirty="0"/>
              <a:t>;</a:t>
            </a:r>
          </a:p>
        </p:txBody>
      </p:sp>
      <p:pic>
        <p:nvPicPr>
          <p:cNvPr id="4" name="Prvi deo" descr="Prvi deo">
            <a:hlinkClick r:id="" action="ppaction://media"/>
            <a:extLst>
              <a:ext uri="{FF2B5EF4-FFF2-40B4-BE49-F238E27FC236}">
                <a16:creationId xmlns:a16="http://schemas.microsoft.com/office/drawing/2014/main" id="{C46D9FC5-6962-9044-BB5E-39F9A0549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Rečnik</a:t>
            </a:r>
            <a:r>
              <a:rPr lang="en-US" dirty="0"/>
              <a:t> </a:t>
            </a:r>
            <a:r>
              <a:rPr lang="en-US" dirty="0" err="1"/>
              <a:t>klasičnog</a:t>
            </a:r>
            <a:r>
              <a:rPr lang="en-US" dirty="0"/>
              <a:t> </a:t>
            </a:r>
            <a:r>
              <a:rPr lang="en-US" dirty="0" err="1"/>
              <a:t>marksizma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Ekonomska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baza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</a:t>
            </a:r>
            <a:r>
              <a:rPr lang="en-US" dirty="0" err="1"/>
              <a:t>stvarni</a:t>
            </a:r>
            <a:r>
              <a:rPr lang="en-US" dirty="0"/>
              <a:t> </a:t>
            </a:r>
            <a:r>
              <a:rPr lang="en-US" dirty="0" err="1"/>
              <a:t>odnosi</a:t>
            </a:r>
            <a:r>
              <a:rPr lang="en-US" dirty="0"/>
              <a:t> </a:t>
            </a:r>
            <a:r>
              <a:rPr lang="en-US" dirty="0" err="1"/>
              <a:t>društva</a:t>
            </a:r>
            <a:r>
              <a:rPr lang="en-US" dirty="0"/>
              <a:t>, </a:t>
            </a:r>
            <a:r>
              <a:rPr lang="en-US" dirty="0" err="1"/>
              <a:t>odnosi</a:t>
            </a:r>
            <a:r>
              <a:rPr lang="en-US" dirty="0"/>
              <a:t> u </a:t>
            </a:r>
            <a:r>
              <a:rPr lang="en-US" dirty="0" err="1"/>
              <a:t>prozivodnji</a:t>
            </a:r>
            <a:r>
              <a:rPr lang="en-US" dirty="0"/>
              <a:t>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Pravna</a:t>
            </a:r>
            <a:r>
              <a:rPr lang="en-US" dirty="0">
                <a:solidFill>
                  <a:schemeClr val="accent1"/>
                </a:solidFill>
              </a:rPr>
              <a:t> I </a:t>
            </a:r>
            <a:r>
              <a:rPr lang="en-US" dirty="0" err="1">
                <a:solidFill>
                  <a:schemeClr val="accent1"/>
                </a:solidFill>
              </a:rPr>
              <a:t>politička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Nadgradnja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</a:t>
            </a:r>
            <a:r>
              <a:rPr lang="en-US" dirty="0" err="1"/>
              <a:t>lažni</a:t>
            </a:r>
            <a:r>
              <a:rPr lang="en-US" dirty="0"/>
              <a:t> </a:t>
            </a:r>
            <a:r>
              <a:rPr lang="en-US" dirty="0" err="1"/>
              <a:t>odnosi</a:t>
            </a:r>
            <a:r>
              <a:rPr lang="en-US" dirty="0"/>
              <a:t> </a:t>
            </a:r>
            <a:r>
              <a:rPr lang="en-US" dirty="0" err="1"/>
              <a:t>društva</a:t>
            </a:r>
            <a:r>
              <a:rPr lang="en-US" dirty="0"/>
              <a:t> (</a:t>
            </a:r>
            <a:r>
              <a:rPr lang="en-US" dirty="0" err="1"/>
              <a:t>zavise</a:t>
            </a:r>
            <a:r>
              <a:rPr lang="en-US" dirty="0"/>
              <a:t> od </a:t>
            </a:r>
            <a:r>
              <a:rPr lang="en-US" dirty="0" err="1"/>
              <a:t>baze</a:t>
            </a:r>
            <a:r>
              <a:rPr lang="en-US" dirty="0"/>
              <a:t>);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Ideologija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</a:t>
            </a:r>
            <a:r>
              <a:rPr lang="en-US" dirty="0" err="1"/>
              <a:t>zaokruženi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svesti</a:t>
            </a:r>
            <a:r>
              <a:rPr lang="en-US" dirty="0"/>
              <a:t> (</a:t>
            </a:r>
            <a:r>
              <a:rPr lang="en-US" dirty="0" err="1"/>
              <a:t>uvek</a:t>
            </a:r>
            <a:r>
              <a:rPr lang="en-US" dirty="0"/>
              <a:t> u </a:t>
            </a:r>
            <a:r>
              <a:rPr lang="en-US" dirty="0" err="1"/>
              <a:t>negativnom</a:t>
            </a:r>
            <a:r>
              <a:rPr lang="en-US" dirty="0"/>
              <a:t> </a:t>
            </a:r>
            <a:r>
              <a:rPr lang="en-US" dirty="0" err="1"/>
              <a:t>kontekstu</a:t>
            </a:r>
            <a:r>
              <a:rPr lang="en-US" dirty="0"/>
              <a:t>);</a:t>
            </a:r>
          </a:p>
        </p:txBody>
      </p:sp>
      <p:pic>
        <p:nvPicPr>
          <p:cNvPr id="4" name="Drugi deo" descr="Drugi deo">
            <a:hlinkClick r:id="" action="ppaction://media"/>
            <a:extLst>
              <a:ext uri="{FF2B5EF4-FFF2-40B4-BE49-F238E27FC236}">
                <a16:creationId xmlns:a16="http://schemas.microsoft.com/office/drawing/2014/main" id="{5F8B275F-A4B4-4F4D-AFE4-17720E064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8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Rečnik</a:t>
            </a:r>
            <a:r>
              <a:rPr lang="en-US" dirty="0"/>
              <a:t> </a:t>
            </a:r>
            <a:r>
              <a:rPr lang="en-US" dirty="0" err="1"/>
              <a:t>klasičnog</a:t>
            </a:r>
            <a:r>
              <a:rPr lang="en-US" dirty="0"/>
              <a:t> </a:t>
            </a:r>
            <a:r>
              <a:rPr lang="en-US" dirty="0" err="1"/>
              <a:t>marksizma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Proizvodne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snage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stvarni</a:t>
            </a:r>
            <a:r>
              <a:rPr lang="en-US" dirty="0"/>
              <a:t> </a:t>
            </a:r>
            <a:r>
              <a:rPr lang="en-US" dirty="0" err="1"/>
              <a:t>činioci</a:t>
            </a:r>
            <a:r>
              <a:rPr lang="en-US" dirty="0"/>
              <a:t> </a:t>
            </a:r>
            <a:r>
              <a:rPr lang="en-US" dirty="0" err="1"/>
              <a:t>proizvodnje</a:t>
            </a:r>
            <a:r>
              <a:rPr lang="en-US" dirty="0"/>
              <a:t> (</a:t>
            </a:r>
            <a:r>
              <a:rPr lang="en-US" dirty="0" err="1"/>
              <a:t>tehnologije</a:t>
            </a:r>
            <a:r>
              <a:rPr lang="en-US" dirty="0"/>
              <a:t>, </a:t>
            </a:r>
            <a:r>
              <a:rPr lang="en-US" dirty="0" err="1"/>
              <a:t>radnici</a:t>
            </a:r>
            <a:r>
              <a:rPr lang="mr-IN" dirty="0"/>
              <a:t>…</a:t>
            </a:r>
            <a:r>
              <a:rPr lang="en-US" dirty="0"/>
              <a:t>);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Prozivodni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odnosi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</a:t>
            </a:r>
            <a:r>
              <a:rPr lang="en-US" dirty="0" err="1"/>
              <a:t>odnosi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vladaju</a:t>
            </a:r>
            <a:r>
              <a:rPr lang="en-US" dirty="0"/>
              <a:t> </a:t>
            </a:r>
            <a:r>
              <a:rPr lang="en-US" dirty="0" err="1"/>
              <a:t>među</a:t>
            </a:r>
            <a:r>
              <a:rPr lang="en-US" dirty="0"/>
              <a:t> </a:t>
            </a:r>
            <a:r>
              <a:rPr lang="en-US" dirty="0" err="1"/>
              <a:t>ljudima</a:t>
            </a:r>
            <a:r>
              <a:rPr lang="en-US" dirty="0"/>
              <a:t> u </a:t>
            </a:r>
            <a:r>
              <a:rPr lang="en-US" dirty="0" err="1"/>
              <a:t>prozvodnji</a:t>
            </a:r>
            <a:r>
              <a:rPr lang="en-US" dirty="0"/>
              <a:t>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Društvena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svest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stvarna</a:t>
            </a:r>
            <a:r>
              <a:rPr lang="en-US" dirty="0"/>
              <a:t> </a:t>
            </a:r>
            <a:r>
              <a:rPr lang="en-US" dirty="0" err="1"/>
              <a:t>percepcija</a:t>
            </a:r>
            <a:r>
              <a:rPr lang="en-US" dirty="0"/>
              <a:t> </a:t>
            </a:r>
            <a:r>
              <a:rPr lang="en-US" dirty="0" err="1"/>
              <a:t>društvenih</a:t>
            </a:r>
            <a:r>
              <a:rPr lang="en-US" dirty="0"/>
              <a:t> </a:t>
            </a:r>
            <a:r>
              <a:rPr lang="en-US" dirty="0" err="1"/>
              <a:t>odnosa</a:t>
            </a:r>
            <a:r>
              <a:rPr lang="en-US" dirty="0"/>
              <a:t> (</a:t>
            </a:r>
            <a:r>
              <a:rPr lang="en-US" dirty="0" err="1"/>
              <a:t>zavisi</a:t>
            </a:r>
            <a:r>
              <a:rPr lang="en-US" dirty="0"/>
              <a:t> od </a:t>
            </a:r>
            <a:r>
              <a:rPr lang="en-US" dirty="0" err="1"/>
              <a:t>baze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Treci deo" descr="Treci deo">
            <a:hlinkClick r:id="" action="ppaction://media"/>
            <a:extLst>
              <a:ext uri="{FF2B5EF4-FFF2-40B4-BE49-F238E27FC236}">
                <a16:creationId xmlns:a16="http://schemas.microsoft.com/office/drawing/2014/main" id="{8D3E31FF-41EA-4C4C-B225-0AD802F44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9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Rečnik</a:t>
            </a:r>
            <a:r>
              <a:rPr lang="en-US" dirty="0"/>
              <a:t> </a:t>
            </a:r>
            <a:r>
              <a:rPr lang="en-US" dirty="0" err="1"/>
              <a:t>klasičnog</a:t>
            </a:r>
            <a:r>
              <a:rPr lang="en-US" dirty="0"/>
              <a:t> </a:t>
            </a:r>
            <a:r>
              <a:rPr lang="en-US" dirty="0" err="1"/>
              <a:t>marksizma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Rad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stvarna</a:t>
            </a:r>
            <a:r>
              <a:rPr lang="en-US" dirty="0"/>
              <a:t> </a:t>
            </a:r>
            <a:r>
              <a:rPr lang="en-US" dirty="0" err="1"/>
              <a:t>vrednost</a:t>
            </a:r>
            <a:r>
              <a:rPr lang="en-US" dirty="0"/>
              <a:t> </a:t>
            </a:r>
            <a:r>
              <a:rPr lang="en-US" dirty="0" err="1"/>
              <a:t>proizvedene</a:t>
            </a:r>
            <a:r>
              <a:rPr lang="en-US" dirty="0"/>
              <a:t> robe;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Kapital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lažna</a:t>
            </a:r>
            <a:r>
              <a:rPr lang="en-US" dirty="0"/>
              <a:t> </a:t>
            </a:r>
            <a:r>
              <a:rPr lang="en-US" dirty="0" err="1"/>
              <a:t>vrednost</a:t>
            </a:r>
            <a:r>
              <a:rPr lang="en-US" dirty="0"/>
              <a:t> </a:t>
            </a:r>
            <a:r>
              <a:rPr lang="en-US" dirty="0" err="1"/>
              <a:t>proizvedne</a:t>
            </a:r>
            <a:r>
              <a:rPr lang="en-US" dirty="0"/>
              <a:t> robe;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Višak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vrednosti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nadgradnja</a:t>
            </a:r>
            <a:r>
              <a:rPr lang="en-US" dirty="0"/>
              <a:t> (</a:t>
            </a:r>
            <a:r>
              <a:rPr lang="en-US" dirty="0" err="1"/>
              <a:t>višak</a:t>
            </a:r>
            <a:r>
              <a:rPr lang="en-US" dirty="0"/>
              <a:t>) </a:t>
            </a:r>
            <a:r>
              <a:rPr lang="en-US" dirty="0" err="1"/>
              <a:t>rada</a:t>
            </a:r>
            <a:r>
              <a:rPr lang="en-US" dirty="0"/>
              <a:t>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EksPloatacija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</a:t>
            </a:r>
            <a:r>
              <a:rPr lang="en-US" dirty="0" err="1"/>
              <a:t>prisvajanje</a:t>
            </a:r>
            <a:r>
              <a:rPr lang="en-US" dirty="0"/>
              <a:t> </a:t>
            </a:r>
            <a:r>
              <a:rPr lang="en-US" dirty="0" err="1"/>
              <a:t>viška</a:t>
            </a:r>
            <a:r>
              <a:rPr lang="en-US" dirty="0"/>
              <a:t> </a:t>
            </a:r>
            <a:r>
              <a:rPr lang="en-US" dirty="0" err="1"/>
              <a:t>vrednosti</a:t>
            </a:r>
            <a:r>
              <a:rPr lang="en-US" dirty="0"/>
              <a:t>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Protivrečnost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kapitalizma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veća</a:t>
            </a:r>
            <a:r>
              <a:rPr lang="en-US" dirty="0"/>
              <a:t> </a:t>
            </a:r>
            <a:r>
              <a:rPr lang="en-US" dirty="0" err="1"/>
              <a:t>eksploatacija</a:t>
            </a:r>
            <a:r>
              <a:rPr lang="en-US" dirty="0"/>
              <a:t> </a:t>
            </a:r>
            <a:r>
              <a:rPr lang="en-US" dirty="0" err="1"/>
              <a:t>zahteva</a:t>
            </a:r>
            <a:r>
              <a:rPr lang="en-US" dirty="0"/>
              <a:t> </a:t>
            </a:r>
            <a:r>
              <a:rPr lang="en-US" dirty="0" err="1"/>
              <a:t>širenje</a:t>
            </a:r>
            <a:r>
              <a:rPr lang="en-US" dirty="0"/>
              <a:t> </a:t>
            </a:r>
            <a:r>
              <a:rPr lang="en-US" dirty="0" err="1"/>
              <a:t>radničke</a:t>
            </a:r>
            <a:r>
              <a:rPr lang="en-US" dirty="0"/>
              <a:t> </a:t>
            </a:r>
            <a:r>
              <a:rPr lang="en-US" dirty="0" err="1"/>
              <a:t>klase</a:t>
            </a:r>
            <a:r>
              <a:rPr lang="en-US" dirty="0"/>
              <a:t>;</a:t>
            </a:r>
          </a:p>
        </p:txBody>
      </p:sp>
      <p:pic>
        <p:nvPicPr>
          <p:cNvPr id="4" name="cetiri" descr="cetiri">
            <a:hlinkClick r:id="" action="ppaction://media"/>
            <a:extLst>
              <a:ext uri="{FF2B5EF4-FFF2-40B4-BE49-F238E27FC236}">
                <a16:creationId xmlns:a16="http://schemas.microsoft.com/office/drawing/2014/main" id="{1117C683-C54C-FE45-BF0C-2BF19DCC1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Rečnik</a:t>
            </a:r>
            <a:r>
              <a:rPr lang="en-US" dirty="0"/>
              <a:t> </a:t>
            </a:r>
            <a:r>
              <a:rPr lang="en-US" dirty="0" err="1"/>
              <a:t>klasičnog</a:t>
            </a:r>
            <a:r>
              <a:rPr lang="en-US" dirty="0"/>
              <a:t> </a:t>
            </a:r>
            <a:r>
              <a:rPr lang="en-US" dirty="0" err="1"/>
              <a:t>marksizma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Država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deo (</a:t>
            </a:r>
            <a:r>
              <a:rPr lang="en-US" dirty="0" err="1"/>
              <a:t>političke</a:t>
            </a:r>
            <a:r>
              <a:rPr lang="en-US" dirty="0"/>
              <a:t>) </a:t>
            </a:r>
            <a:r>
              <a:rPr lang="en-US" dirty="0" err="1"/>
              <a:t>nadgradnje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pruža</a:t>
            </a:r>
            <a:r>
              <a:rPr lang="en-US" dirty="0"/>
              <a:t>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vladajućoj</a:t>
            </a:r>
            <a:r>
              <a:rPr lang="en-US" dirty="0"/>
              <a:t> </a:t>
            </a:r>
            <a:r>
              <a:rPr lang="en-US" dirty="0" err="1"/>
              <a:t>klasi</a:t>
            </a:r>
            <a:r>
              <a:rPr lang="en-US" dirty="0"/>
              <a:t>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imovina</a:t>
            </a:r>
            <a:r>
              <a:rPr lang="en-US" dirty="0">
                <a:solidFill>
                  <a:schemeClr val="accent1"/>
                </a:solidFill>
              </a:rPr>
              <a:t>-</a:t>
            </a:r>
            <a:r>
              <a:rPr lang="en-US" dirty="0"/>
              <a:t> </a:t>
            </a:r>
            <a:r>
              <a:rPr lang="en-US" dirty="0" err="1"/>
              <a:t>deo</a:t>
            </a:r>
            <a:r>
              <a:rPr lang="en-US" dirty="0"/>
              <a:t> (</a:t>
            </a:r>
            <a:r>
              <a:rPr lang="en-US" dirty="0" err="1"/>
              <a:t>pravne</a:t>
            </a:r>
            <a:r>
              <a:rPr lang="en-US" dirty="0"/>
              <a:t>) </a:t>
            </a:r>
            <a:r>
              <a:rPr lang="en-US" dirty="0" err="1"/>
              <a:t>nadrgadnje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omogućava</a:t>
            </a:r>
            <a:r>
              <a:rPr lang="en-US" dirty="0"/>
              <a:t> </a:t>
            </a:r>
            <a:r>
              <a:rPr lang="en-US" dirty="0" err="1"/>
              <a:t>buržoaziji</a:t>
            </a:r>
            <a:r>
              <a:rPr lang="en-US" dirty="0"/>
              <a:t> da </a:t>
            </a:r>
            <a:r>
              <a:rPr lang="en-US" dirty="0" err="1"/>
              <a:t>diktira</a:t>
            </a:r>
            <a:r>
              <a:rPr lang="en-US" dirty="0"/>
              <a:t> </a:t>
            </a:r>
            <a:r>
              <a:rPr lang="en-US" dirty="0" err="1"/>
              <a:t>ekonoske</a:t>
            </a:r>
            <a:r>
              <a:rPr lang="en-US" dirty="0"/>
              <a:t> </a:t>
            </a:r>
            <a:r>
              <a:rPr lang="en-US" dirty="0" err="1"/>
              <a:t>odnose</a:t>
            </a:r>
            <a:r>
              <a:rPr lang="en-US" dirty="0"/>
              <a:t>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Revolucija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metod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rušenje</a:t>
            </a:r>
            <a:r>
              <a:rPr lang="en-US" dirty="0"/>
              <a:t> </a:t>
            </a:r>
            <a:r>
              <a:rPr lang="en-US" dirty="0" err="1"/>
              <a:t>buržoaskog</a:t>
            </a:r>
            <a:r>
              <a:rPr lang="en-US" dirty="0"/>
              <a:t> </a:t>
            </a:r>
            <a:r>
              <a:rPr lang="en-US" dirty="0" err="1"/>
              <a:t>poretka</a:t>
            </a:r>
            <a:r>
              <a:rPr lang="en-US" dirty="0"/>
              <a:t> (</a:t>
            </a:r>
            <a:r>
              <a:rPr lang="en-US" dirty="0" err="1"/>
              <a:t>nužno</a:t>
            </a:r>
            <a:r>
              <a:rPr lang="en-US" dirty="0"/>
              <a:t> </a:t>
            </a:r>
            <a:r>
              <a:rPr lang="en-US" dirty="0" err="1"/>
              <a:t>nasilna</a:t>
            </a:r>
            <a:r>
              <a:rPr lang="en-US" dirty="0"/>
              <a:t>);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Socijalizam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</a:t>
            </a:r>
            <a:r>
              <a:rPr lang="en-US" dirty="0" err="1"/>
              <a:t>prelazna</a:t>
            </a:r>
            <a:r>
              <a:rPr lang="en-US" dirty="0"/>
              <a:t> </a:t>
            </a:r>
            <a:r>
              <a:rPr lang="en-US" dirty="0" err="1"/>
              <a:t>faza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rušenja</a:t>
            </a:r>
            <a:r>
              <a:rPr lang="en-US" dirty="0"/>
              <a:t> </a:t>
            </a:r>
            <a:r>
              <a:rPr lang="en-US" dirty="0" err="1"/>
              <a:t>buržoaskog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Diktatura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proleterijata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forma </a:t>
            </a:r>
            <a:r>
              <a:rPr lang="en-US" dirty="0" err="1"/>
              <a:t>vlasti</a:t>
            </a:r>
            <a:r>
              <a:rPr lang="en-US" dirty="0"/>
              <a:t> u </a:t>
            </a:r>
            <a:r>
              <a:rPr lang="en-US" dirty="0" err="1"/>
              <a:t>socijalizmu</a:t>
            </a:r>
            <a:r>
              <a:rPr lang="en-US" dirty="0"/>
              <a:t>;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Komunizam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- </a:t>
            </a:r>
            <a:r>
              <a:rPr lang="en-US" dirty="0" err="1"/>
              <a:t>besklasni</a:t>
            </a:r>
            <a:r>
              <a:rPr lang="en-US" dirty="0"/>
              <a:t> </a:t>
            </a:r>
            <a:r>
              <a:rPr lang="en-US" dirty="0" err="1"/>
              <a:t>društveni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(</a:t>
            </a:r>
            <a:r>
              <a:rPr lang="en-US" dirty="0" err="1"/>
              <a:t>početak</a:t>
            </a:r>
            <a:r>
              <a:rPr lang="en-US" dirty="0"/>
              <a:t> </a:t>
            </a:r>
            <a:r>
              <a:rPr lang="en-US" dirty="0" err="1"/>
              <a:t>prave</a:t>
            </a:r>
            <a:r>
              <a:rPr lang="en-US" dirty="0"/>
              <a:t> </a:t>
            </a:r>
            <a:r>
              <a:rPr lang="en-US" dirty="0" err="1"/>
              <a:t>istorije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oslednje" descr="Poslednje">
            <a:hlinkClick r:id="" action="ppaction://media"/>
            <a:extLst>
              <a:ext uri="{FF2B5EF4-FFF2-40B4-BE49-F238E27FC236}">
                <a16:creationId xmlns:a16="http://schemas.microsoft.com/office/drawing/2014/main" id="{F781E6F0-5F32-A44A-ADB4-BD9A3D5C2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4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102</TotalTime>
  <Words>263</Words>
  <Application>Microsoft Macintosh PowerPoint</Application>
  <PresentationFormat>Widescreen</PresentationFormat>
  <Paragraphs>31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Impact</vt:lpstr>
      <vt:lpstr>Main Event</vt:lpstr>
      <vt:lpstr>marksizam</vt:lpstr>
      <vt:lpstr>Rečnik klasičnog Marksizma</vt:lpstr>
      <vt:lpstr>Rečnik klasičnog marksizma</vt:lpstr>
      <vt:lpstr>Rečnik klasičnog marksizma</vt:lpstr>
      <vt:lpstr>Rečnik klasičnog marksizma</vt:lpstr>
      <vt:lpstr>Rečnik klasičnog marksizma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marksizam</dc:title>
  <dc:creator>Bojan Vranic</dc:creator>
  <cp:lastModifiedBy>Bojan Vranic</cp:lastModifiedBy>
  <cp:revision>10</cp:revision>
  <dcterms:created xsi:type="dcterms:W3CDTF">2017-03-27T17:26:44Z</dcterms:created>
  <dcterms:modified xsi:type="dcterms:W3CDTF">2020-04-07T09:19:20Z</dcterms:modified>
</cp:coreProperties>
</file>